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60" r:id="rId4"/>
    <p:sldId id="261" r:id="rId5"/>
    <p:sldId id="262" r:id="rId6"/>
    <p:sldId id="264" r:id="rId7"/>
    <p:sldId id="265" r:id="rId8"/>
    <p:sldId id="266" r:id="rId9"/>
    <p:sldId id="267"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328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4831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70189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55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6114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493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092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9273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7488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6864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719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6806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4458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2003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2174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674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7943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431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992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208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1307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034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8792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B1DF-6AC0-4E03-AF81-38A96567EFE7}" type="datetimeFigureOut">
              <a:rPr lang="fr-FR" smtClean="0">
                <a:solidFill>
                  <a:prstClr val="black">
                    <a:tint val="75000"/>
                  </a:prstClr>
                </a:solidFill>
              </a:rPr>
              <a:pPr/>
              <a:t>20/12/2020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A3AC4-0559-4515-B1E6-B139C326EE4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5928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12890" y="2253802"/>
            <a:ext cx="8345510" cy="2884867"/>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sz="11500" dirty="0">
                <a:solidFill>
                  <a:prstClr val="black"/>
                </a:solidFill>
                <a:latin typeface="Times New Roman" panose="02020603050405020304" pitchFamily="18" charset="0"/>
                <a:cs typeface="Times New Roman" panose="02020603050405020304" pitchFamily="18" charset="0"/>
              </a:rPr>
              <a:t>Cours N°: 01</a:t>
            </a:r>
          </a:p>
        </p:txBody>
      </p:sp>
      <p:sp>
        <p:nvSpPr>
          <p:cNvPr id="3" name="Rectangle 2"/>
          <p:cNvSpPr/>
          <p:nvPr/>
        </p:nvSpPr>
        <p:spPr>
          <a:xfrm>
            <a:off x="412124" y="412124"/>
            <a:ext cx="11359166" cy="1545465"/>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sz="4400" dirty="0">
                <a:solidFill>
                  <a:prstClr val="black"/>
                </a:solidFill>
                <a:latin typeface="Times New Roman" panose="02020603050405020304" pitchFamily="18" charset="0"/>
                <a:cs typeface="Times New Roman" panose="02020603050405020304" pitchFamily="18" charset="0"/>
              </a:rPr>
              <a:t>Matière: </a:t>
            </a:r>
            <a:r>
              <a:rPr lang="fr-FR" sz="4400" dirty="0" smtClean="0">
                <a:solidFill>
                  <a:prstClr val="black"/>
                </a:solidFill>
                <a:latin typeface="Times New Roman" panose="02020603050405020304" pitchFamily="18" charset="0"/>
                <a:cs typeface="Times New Roman" panose="02020603050405020304" pitchFamily="18" charset="0"/>
              </a:rPr>
              <a:t>MACHINE  </a:t>
            </a:r>
            <a:endParaRPr lang="fr-FR" sz="4400" dirty="0">
              <a:solidFill>
                <a:prstClr val="black"/>
              </a:solidFill>
              <a:latin typeface="Times New Roman" panose="02020603050405020304" pitchFamily="18" charset="0"/>
              <a:cs typeface="Times New Roman" panose="02020603050405020304" pitchFamily="18" charset="0"/>
            </a:endParaRPr>
          </a:p>
          <a:p>
            <a:pPr algn="ctr"/>
            <a:r>
              <a:rPr lang="fr-FR" sz="4400" dirty="0">
                <a:solidFill>
                  <a:prstClr val="black"/>
                </a:solidFill>
                <a:latin typeface="Times New Roman" panose="02020603050405020304" pitchFamily="18" charset="0"/>
                <a:cs typeface="Times New Roman" panose="02020603050405020304" pitchFamily="18" charset="0"/>
              </a:rPr>
              <a:t>Section </a:t>
            </a:r>
            <a:r>
              <a:rPr lang="fr-FR" sz="4400" dirty="0" smtClean="0">
                <a:solidFill>
                  <a:prstClr val="black"/>
                </a:solidFill>
                <a:latin typeface="Times New Roman" panose="02020603050405020304" pitchFamily="18" charset="0"/>
                <a:cs typeface="Times New Roman" panose="02020603050405020304" pitchFamily="18" charset="0"/>
              </a:rPr>
              <a:t>P.N.C. 20- </a:t>
            </a:r>
            <a:r>
              <a:rPr lang="fr-FR" sz="4400" dirty="0">
                <a:solidFill>
                  <a:prstClr val="black"/>
                </a:solidFill>
                <a:latin typeface="Times New Roman" panose="02020603050405020304" pitchFamily="18" charset="0"/>
                <a:cs typeface="Times New Roman" panose="02020603050405020304" pitchFamily="18" charset="0"/>
              </a:rPr>
              <a:t>2021</a:t>
            </a:r>
          </a:p>
        </p:txBody>
      </p:sp>
      <p:sp>
        <p:nvSpPr>
          <p:cNvPr id="4" name="Rectangle 3"/>
          <p:cNvSpPr/>
          <p:nvPr/>
        </p:nvSpPr>
        <p:spPr>
          <a:xfrm>
            <a:off x="7920507" y="5731099"/>
            <a:ext cx="3850783" cy="79849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fr-FR" sz="2800" dirty="0">
                <a:solidFill>
                  <a:prstClr val="black"/>
                </a:solidFill>
                <a:latin typeface="Times New Roman" panose="02020603050405020304" pitchFamily="18" charset="0"/>
                <a:cs typeface="Times New Roman" panose="02020603050405020304" pitchFamily="18" charset="0"/>
              </a:rPr>
              <a:t>Présenté par : </a:t>
            </a:r>
          </a:p>
          <a:p>
            <a:r>
              <a:rPr lang="fr-FR" sz="2800" dirty="0">
                <a:solidFill>
                  <a:prstClr val="black"/>
                </a:solidFill>
                <a:latin typeface="Times New Roman" panose="02020603050405020304" pitchFamily="18" charset="0"/>
                <a:cs typeface="Times New Roman" panose="02020603050405020304" pitchFamily="18" charset="0"/>
              </a:rPr>
              <a:t>Mr MOUMENE Habib</a:t>
            </a:r>
          </a:p>
        </p:txBody>
      </p:sp>
      <p:sp>
        <p:nvSpPr>
          <p:cNvPr id="5" name="Rectangle à coins arrondis 4"/>
          <p:cNvSpPr/>
          <p:nvPr/>
        </p:nvSpPr>
        <p:spPr>
          <a:xfrm>
            <a:off x="8467859" y="4713669"/>
            <a:ext cx="1378039" cy="30909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20/12/2020</a:t>
            </a:r>
            <a:endParaRPr lang="fr-FR" dirty="0"/>
          </a:p>
        </p:txBody>
      </p:sp>
    </p:spTree>
    <p:extLst>
      <p:ext uri="{BB962C8B-B14F-4D97-AF65-F5344CB8AC3E}">
        <p14:creationId xmlns:p14="http://schemas.microsoft.com/office/powerpoint/2010/main" val="546975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00" y="888642"/>
            <a:ext cx="3219719" cy="11075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4000" dirty="0">
                <a:solidFill>
                  <a:prstClr val="black"/>
                </a:solidFill>
                <a:latin typeface="Times New Roman" panose="02020603050405020304" pitchFamily="18" charset="0"/>
                <a:cs typeface="Times New Roman" panose="02020603050405020304" pitchFamily="18" charset="0"/>
              </a:rPr>
              <a:t>CHAPITRE: I</a:t>
            </a:r>
          </a:p>
        </p:txBody>
      </p:sp>
      <p:sp>
        <p:nvSpPr>
          <p:cNvPr id="3" name="Rectangle 2"/>
          <p:cNvSpPr/>
          <p:nvPr/>
        </p:nvSpPr>
        <p:spPr>
          <a:xfrm>
            <a:off x="1081825" y="4945488"/>
            <a:ext cx="10728102" cy="17000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7200" dirty="0" smtClean="0">
                <a:solidFill>
                  <a:prstClr val="black"/>
                </a:solidFill>
                <a:latin typeface="Times New Roman" panose="02020603050405020304" pitchFamily="18" charset="0"/>
                <a:cs typeface="Times New Roman" panose="02020603050405020304" pitchFamily="18" charset="0"/>
              </a:rPr>
              <a:t>MACHINE THERMIQUE</a:t>
            </a:r>
            <a:endParaRPr lang="fr-FR" sz="7200" dirty="0">
              <a:solidFill>
                <a:prstClr val="black"/>
              </a:solidFill>
              <a:latin typeface="Times New Roman" panose="02020603050405020304" pitchFamily="18" charset="0"/>
              <a:cs typeface="Times New Roman" panose="02020603050405020304" pitchFamily="18" charset="0"/>
            </a:endParaRPr>
          </a:p>
        </p:txBody>
      </p:sp>
      <p:sp>
        <p:nvSpPr>
          <p:cNvPr id="6" name="AutoShape 2" descr="Pièces De Moteur En Ligne,Heavy Duty Moteur Diesel Marin De WEICHAI  WD415,WD615,D12 Durables"/>
          <p:cNvSpPr>
            <a:spLocks noChangeAspect="1" noChangeArrowheads="1"/>
          </p:cNvSpPr>
          <p:nvPr/>
        </p:nvSpPr>
        <p:spPr bwMode="auto">
          <a:xfrm>
            <a:off x="63500" y="-136525"/>
            <a:ext cx="26003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2"/>
          <a:stretch>
            <a:fillRect/>
          </a:stretch>
        </p:blipFill>
        <p:spPr>
          <a:xfrm>
            <a:off x="4160519" y="888643"/>
            <a:ext cx="7659145" cy="4460598"/>
          </a:xfrm>
          <a:prstGeom prst="rect">
            <a:avLst/>
          </a:prstGeom>
        </p:spPr>
      </p:pic>
    </p:spTree>
    <p:extLst>
      <p:ext uri="{BB962C8B-B14F-4D97-AF65-F5344CB8AC3E}">
        <p14:creationId xmlns:p14="http://schemas.microsoft.com/office/powerpoint/2010/main" val="4065665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956" y="192041"/>
            <a:ext cx="420903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400" dirty="0" smtClean="0">
                <a:latin typeface="Times New Roman" panose="02020603050405020304" pitchFamily="18" charset="0"/>
                <a:cs typeface="Times New Roman" panose="02020603050405020304" pitchFamily="18" charset="0"/>
              </a:rPr>
              <a:t>I - MACHINES THERMIQUES</a:t>
            </a:r>
            <a:endParaRPr lang="fr-FR"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15907" y="1143436"/>
            <a:ext cx="12192000" cy="830997"/>
          </a:xfrm>
          <a:prstGeom prst="rect">
            <a:avLst/>
          </a:prstGeom>
        </p:spPr>
        <p:txBody>
          <a:bodyPr wrap="square">
            <a:spAutoFit/>
          </a:bodyPr>
          <a:lstStyle/>
          <a:p>
            <a:r>
              <a:rPr lang="fr-FR" sz="2400" dirty="0" smtClean="0">
                <a:latin typeface="Times New Roman" panose="02020603050405020304" pitchFamily="18" charset="0"/>
                <a:cs typeface="Times New Roman" panose="02020603050405020304" pitchFamily="18" charset="0"/>
              </a:rPr>
              <a:t>Les moteurs thermiques ont pour rôle de transformer l’énergie thermique à l’énergie mécanique. Ils sont encore appelés les moteurs à combustion qui sont généralement distingués en deux types :</a:t>
            </a:r>
            <a:endParaRPr lang="fr-FR"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44131" y="2089554"/>
            <a:ext cx="11526591" cy="830997"/>
          </a:xfrm>
          <a:prstGeom prst="rect">
            <a:avLst/>
          </a:prstGeom>
        </p:spPr>
        <p:txBody>
          <a:bodyPr wrap="square">
            <a:spAutoFit/>
          </a:bodyPr>
          <a:lstStyle/>
          <a:p>
            <a:r>
              <a:rPr lang="fr-FR" sz="2400" dirty="0" smtClean="0">
                <a:latin typeface="Times New Roman" panose="02020603050405020304" pitchFamily="18" charset="0"/>
                <a:cs typeface="Times New Roman" panose="02020603050405020304" pitchFamily="18" charset="0"/>
              </a:rPr>
              <a:t>- Les moteurs à </a:t>
            </a:r>
            <a:r>
              <a:rPr lang="fr-FR" sz="2400" dirty="0" smtClean="0">
                <a:solidFill>
                  <a:srgbClr val="FF0000"/>
                </a:solidFill>
                <a:latin typeface="Times New Roman" panose="02020603050405020304" pitchFamily="18" charset="0"/>
                <a:cs typeface="Times New Roman" panose="02020603050405020304" pitchFamily="18" charset="0"/>
              </a:rPr>
              <a:t>combustion interne </a:t>
            </a:r>
            <a:r>
              <a:rPr lang="fr-FR" sz="2400" dirty="0" smtClean="0">
                <a:latin typeface="Times New Roman" panose="02020603050405020304" pitchFamily="18" charset="0"/>
                <a:cs typeface="Times New Roman" panose="02020603050405020304" pitchFamily="18" charset="0"/>
              </a:rPr>
              <a:t>où le système est renouvelé à chaque cycle. Le système est en contact avec une seule source de chaleur.</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39650" y="3012884"/>
            <a:ext cx="11335555" cy="1200329"/>
          </a:xfrm>
          <a:prstGeom prst="rect">
            <a:avLst/>
          </a:prstGeom>
        </p:spPr>
        <p:txBody>
          <a:bodyPr wrap="square">
            <a:spAutoFit/>
          </a:bodyPr>
          <a:lstStyle/>
          <a:p>
            <a:r>
              <a:rPr lang="fr-FR" sz="2400" dirty="0" smtClean="0">
                <a:latin typeface="Times New Roman" panose="02020603050405020304" pitchFamily="18" charset="0"/>
                <a:cs typeface="Times New Roman" panose="02020603050405020304" pitchFamily="18" charset="0"/>
              </a:rPr>
              <a:t>- Les moteurs à </a:t>
            </a:r>
            <a:r>
              <a:rPr lang="fr-FR" sz="2400" dirty="0" smtClean="0">
                <a:solidFill>
                  <a:srgbClr val="FF0000"/>
                </a:solidFill>
                <a:latin typeface="Times New Roman" panose="02020603050405020304" pitchFamily="18" charset="0"/>
                <a:cs typeface="Times New Roman" panose="02020603050405020304" pitchFamily="18" charset="0"/>
              </a:rPr>
              <a:t>combustion externe </a:t>
            </a:r>
            <a:r>
              <a:rPr lang="fr-FR" sz="2400" dirty="0" smtClean="0">
                <a:latin typeface="Times New Roman" panose="02020603050405020304" pitchFamily="18" charset="0"/>
                <a:cs typeface="Times New Roman" panose="02020603050405020304" pitchFamily="18" charset="0"/>
              </a:rPr>
              <a:t>où le système (air) est recyclé, sans renouvellement, ce qui nécessite alors 2 sources de chaleur, entrent par exemple dans cette dernière catégorie : les machines à vapeur. (Généralement on trouve ces installations à bord des gros navires) </a:t>
            </a:r>
          </a:p>
        </p:txBody>
      </p:sp>
      <p:sp>
        <p:nvSpPr>
          <p:cNvPr id="6" name="Rectangle 5"/>
          <p:cNvSpPr/>
          <p:nvPr/>
        </p:nvSpPr>
        <p:spPr>
          <a:xfrm>
            <a:off x="829408" y="681771"/>
            <a:ext cx="7474354" cy="461665"/>
          </a:xfrm>
          <a:prstGeom prst="rect">
            <a:avLst/>
          </a:prstGeom>
        </p:spPr>
        <p:txBody>
          <a:bodyPr wrap="none">
            <a:spAutoFit/>
          </a:bodyPr>
          <a:lstStyle/>
          <a:p>
            <a:r>
              <a:rPr lang="fr-FR" sz="2400" dirty="0" smtClean="0">
                <a:latin typeface="Times New Roman" panose="02020603050405020304" pitchFamily="18" charset="0"/>
                <a:cs typeface="Times New Roman" panose="02020603050405020304" pitchFamily="18" charset="0"/>
              </a:rPr>
              <a:t>1- GENERALITE SUR LES MACHINES THERMIQUES</a:t>
            </a:r>
            <a:endParaRPr lang="fr-FR" sz="24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639650" y="4213212"/>
            <a:ext cx="4101671" cy="2644787"/>
          </a:xfrm>
          <a:prstGeom prst="rect">
            <a:avLst/>
          </a:prstGeom>
        </p:spPr>
      </p:pic>
      <p:pic>
        <p:nvPicPr>
          <p:cNvPr id="10" name="Image 9"/>
          <p:cNvPicPr>
            <a:picLocks noChangeAspect="1"/>
          </p:cNvPicPr>
          <p:nvPr/>
        </p:nvPicPr>
        <p:blipFill>
          <a:blip r:embed="rId3"/>
          <a:stretch>
            <a:fillRect/>
          </a:stretch>
        </p:blipFill>
        <p:spPr>
          <a:xfrm>
            <a:off x="5484859" y="4305545"/>
            <a:ext cx="4637936" cy="2552454"/>
          </a:xfrm>
          <a:prstGeom prst="rect">
            <a:avLst/>
          </a:prstGeom>
        </p:spPr>
      </p:pic>
    </p:spTree>
    <p:extLst>
      <p:ext uri="{BB962C8B-B14F-4D97-AF65-F5344CB8AC3E}">
        <p14:creationId xmlns:p14="http://schemas.microsoft.com/office/powerpoint/2010/main" val="321090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84671" y="143743"/>
            <a:ext cx="4359018" cy="646232"/>
          </a:xfrm>
          <a:prstGeom prst="rect">
            <a:avLst/>
          </a:prstGeom>
        </p:spPr>
      </p:pic>
      <p:sp>
        <p:nvSpPr>
          <p:cNvPr id="4" name="Rectangle 3"/>
          <p:cNvSpPr/>
          <p:nvPr/>
        </p:nvSpPr>
        <p:spPr>
          <a:xfrm>
            <a:off x="543268" y="684014"/>
            <a:ext cx="5763116" cy="461665"/>
          </a:xfrm>
          <a:prstGeom prst="rect">
            <a:avLst/>
          </a:prstGeom>
        </p:spPr>
        <p:txBody>
          <a:bodyPr wrap="none">
            <a:spAutoFit/>
          </a:bodyPr>
          <a:lstStyle/>
          <a:p>
            <a:r>
              <a:rPr lang="fr-FR" sz="2400" dirty="0" smtClean="0">
                <a:latin typeface="Times New Roman" panose="02020603050405020304" pitchFamily="18" charset="0"/>
                <a:cs typeface="Times New Roman" panose="02020603050405020304" pitchFamily="18" charset="0"/>
              </a:rPr>
              <a:t>2- MACHINE À COMBUSTION INTERNE</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05740" y="1145679"/>
            <a:ext cx="11647170" cy="1938992"/>
          </a:xfrm>
          <a:prstGeom prst="rect">
            <a:avLst/>
          </a:prstGeom>
        </p:spPr>
        <p:txBody>
          <a:bodyPr wrap="square">
            <a:spAutoFit/>
          </a:bodyPr>
          <a:lstStyle/>
          <a:p>
            <a:pPr algn="just"/>
            <a:r>
              <a:rPr lang="fr-FR" sz="2400" dirty="0" smtClean="0">
                <a:latin typeface="Times New Roman" panose="02020603050405020304" pitchFamily="18" charset="0"/>
                <a:cs typeface="Times New Roman" panose="02020603050405020304" pitchFamily="18" charset="0"/>
              </a:rPr>
              <a:t>La chaleur est produite par une combustion dans une chambre à </a:t>
            </a:r>
            <a:r>
              <a:rPr lang="fr-FR" sz="2400" dirty="0" smtClean="0">
                <a:solidFill>
                  <a:srgbClr val="FF0000"/>
                </a:solidFill>
                <a:latin typeface="Times New Roman" panose="02020603050405020304" pitchFamily="18" charset="0"/>
                <a:cs typeface="Times New Roman" panose="02020603050405020304" pitchFamily="18" charset="0"/>
              </a:rPr>
              <a:t>volume variable </a:t>
            </a:r>
            <a:r>
              <a:rPr lang="fr-FR" sz="2400" dirty="0" smtClean="0">
                <a:latin typeface="Times New Roman" panose="02020603050405020304" pitchFamily="18" charset="0"/>
                <a:cs typeface="Times New Roman" panose="02020603050405020304" pitchFamily="18" charset="0"/>
              </a:rPr>
              <a:t>et elle est utilisée pour augmenter la pression au sein d’ un gaz qui remplit cette chambre (ce gaz est d’ailleurs initialement composé du combustible et du comburant : air). Cette augmentation de pression se traduit par une force exercée sur un piston, force qui transforme le mouvement de </a:t>
            </a:r>
            <a:r>
              <a:rPr lang="fr-FR" sz="2400" dirty="0" smtClean="0">
                <a:solidFill>
                  <a:srgbClr val="FF0000"/>
                </a:solidFill>
                <a:latin typeface="Times New Roman" panose="02020603050405020304" pitchFamily="18" charset="0"/>
                <a:cs typeface="Times New Roman" panose="02020603050405020304" pitchFamily="18" charset="0"/>
              </a:rPr>
              <a:t>translation</a:t>
            </a:r>
            <a:r>
              <a:rPr lang="fr-FR" sz="2400" dirty="0" smtClean="0">
                <a:latin typeface="Times New Roman" panose="02020603050405020304" pitchFamily="18" charset="0"/>
                <a:cs typeface="Times New Roman" panose="02020603050405020304" pitchFamily="18" charset="0"/>
              </a:rPr>
              <a:t> du piston en mouvement de </a:t>
            </a:r>
            <a:r>
              <a:rPr lang="fr-FR" sz="2400" dirty="0" smtClean="0">
                <a:solidFill>
                  <a:srgbClr val="FF0000"/>
                </a:solidFill>
                <a:latin typeface="Times New Roman" panose="02020603050405020304" pitchFamily="18" charset="0"/>
                <a:cs typeface="Times New Roman" panose="02020603050405020304" pitchFamily="18" charset="0"/>
              </a:rPr>
              <a:t>rotation continu </a:t>
            </a:r>
            <a:r>
              <a:rPr lang="fr-FR" sz="2400" dirty="0" smtClean="0">
                <a:latin typeface="Times New Roman" panose="02020603050405020304" pitchFamily="18" charset="0"/>
                <a:cs typeface="Times New Roman" panose="02020603050405020304" pitchFamily="18" charset="0"/>
              </a:rPr>
              <a:t>d’arbre manivelle (vilebrequin).</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543268" y="3221328"/>
            <a:ext cx="1491594" cy="3256745"/>
          </a:xfrm>
          <a:prstGeom prst="rect">
            <a:avLst/>
          </a:prstGeom>
        </p:spPr>
      </p:pic>
      <p:sp>
        <p:nvSpPr>
          <p:cNvPr id="7" name="Rectangle 6"/>
          <p:cNvSpPr/>
          <p:nvPr/>
        </p:nvSpPr>
        <p:spPr>
          <a:xfrm>
            <a:off x="2137893" y="3221328"/>
            <a:ext cx="9715017" cy="13991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2400" dirty="0" smtClean="0">
                <a:latin typeface="Times New Roman" panose="02020603050405020304" pitchFamily="18" charset="0"/>
                <a:cs typeface="Times New Roman" panose="02020603050405020304" pitchFamily="18" charset="0"/>
              </a:rPr>
              <a:t>- Il n’y a aucun fluide intermédiaire, ni agent de transmission de chaleur. Les pertes calorifiques sont réduites au minimum. L’énergie calorifique du combustible est utilisée au maximum, compatible avec le bon fonctionnement du moteur.</a:t>
            </a:r>
            <a:endParaRPr lang="fr-FR"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2137893" y="4757135"/>
            <a:ext cx="9715017" cy="18239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2400" dirty="0" smtClean="0">
                <a:latin typeface="Times New Roman" panose="02020603050405020304" pitchFamily="18" charset="0"/>
                <a:cs typeface="Times New Roman" panose="02020603050405020304" pitchFamily="18" charset="0"/>
              </a:rPr>
              <a:t>- Le rendement thermique est très élevé et varie de 50% à 70% suivant le type de moteur. Les pertes de chaleur nécessitées par la réfrigération des parois et l’évacuation des gaz brulés, les pertes  organiques dues aux fonctionnement des soupapes et divers organes, les pertes mécaniques par frottement du piston et les articulations viennent diminuer le rendement.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9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81623" y="0"/>
            <a:ext cx="4365114" cy="646232"/>
          </a:xfrm>
          <a:prstGeom prst="rect">
            <a:avLst/>
          </a:prstGeom>
        </p:spPr>
      </p:pic>
      <p:sp>
        <p:nvSpPr>
          <p:cNvPr id="4" name="Rectangle 3"/>
          <p:cNvSpPr/>
          <p:nvPr/>
        </p:nvSpPr>
        <p:spPr>
          <a:xfrm>
            <a:off x="115910" y="646232"/>
            <a:ext cx="11912958" cy="78332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Le moteur à combustion interne, et surtout les moteurs diesel, possède le rendement le meilleur et le plus élevé de toutes les machines thermiques</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1429556"/>
            <a:ext cx="12222051" cy="23181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Tx/>
              <a:buChar char="-"/>
            </a:pPr>
            <a:r>
              <a:rPr lang="fr-FR" sz="2400" dirty="0" smtClean="0">
                <a:latin typeface="Times New Roman" panose="02020603050405020304" pitchFamily="18" charset="0"/>
                <a:cs typeface="Times New Roman" panose="02020603050405020304" pitchFamily="18" charset="0"/>
              </a:rPr>
              <a:t>l’économie de combustible est importante.</a:t>
            </a:r>
          </a:p>
          <a:p>
            <a:pPr marL="285750" indent="-285750">
              <a:buFontTx/>
              <a:buChar char="-"/>
            </a:pPr>
            <a:r>
              <a:rPr lang="fr-FR" sz="2400" dirty="0" smtClean="0">
                <a:latin typeface="Times New Roman" panose="02020603050405020304" pitchFamily="18" charset="0"/>
                <a:cs typeface="Times New Roman" panose="02020603050405020304" pitchFamily="18" charset="0"/>
              </a:rPr>
              <a:t>Le poids et l’encombrement sont réduits.</a:t>
            </a:r>
          </a:p>
          <a:p>
            <a:pPr marL="285750" indent="-285750">
              <a:buFontTx/>
              <a:buChar char="-"/>
            </a:pPr>
            <a:r>
              <a:rPr lang="fr-FR" sz="2400" dirty="0" smtClean="0">
                <a:latin typeface="Times New Roman" panose="02020603050405020304" pitchFamily="18" charset="0"/>
                <a:cs typeface="Times New Roman" panose="02020603050405020304" pitchFamily="18" charset="0"/>
              </a:rPr>
              <a:t>Le prix de revient à la construction est relativement peu élevé, surtout avec fabrication de série.</a:t>
            </a:r>
          </a:p>
          <a:p>
            <a:pPr marL="285750" indent="-285750">
              <a:buFontTx/>
              <a:buChar char="-"/>
            </a:pPr>
            <a:r>
              <a:rPr lang="fr-FR" sz="2400" dirty="0" smtClean="0">
                <a:latin typeface="Times New Roman" panose="02020603050405020304" pitchFamily="18" charset="0"/>
                <a:cs typeface="Times New Roman" panose="02020603050405020304" pitchFamily="18" charset="0"/>
              </a:rPr>
              <a:t>Leur emploi est devenu courant et facile.</a:t>
            </a:r>
          </a:p>
          <a:p>
            <a:pPr marL="285750" indent="-285750">
              <a:buFontTx/>
              <a:buChar char="-"/>
            </a:pPr>
            <a:r>
              <a:rPr lang="fr-FR" sz="2400" dirty="0" smtClean="0">
                <a:latin typeface="Times New Roman" panose="02020603050405020304" pitchFamily="18" charset="0"/>
                <a:cs typeface="Times New Roman" panose="02020603050405020304" pitchFamily="18" charset="0"/>
              </a:rPr>
              <a:t>Les périodes d’indisponibilité sont réduites.</a:t>
            </a:r>
          </a:p>
          <a:p>
            <a:pPr marL="285750" indent="-285750">
              <a:buFontTx/>
              <a:buChar char="-"/>
            </a:pPr>
            <a:r>
              <a:rPr lang="fr-FR" sz="2400" dirty="0" smtClean="0">
                <a:latin typeface="Times New Roman" panose="02020603050405020304" pitchFamily="18" charset="0"/>
                <a:cs typeface="Times New Roman" panose="02020603050405020304" pitchFamily="18" charset="0"/>
              </a:rPr>
              <a:t>La conduite et l’entretien, nécessitent un personnel réduit mais hautement spécialisé</a:t>
            </a:r>
            <a:endParaRPr lang="fr-FR"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828801" y="3747752"/>
            <a:ext cx="8847786" cy="7856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Les moteurs à combustion interne comportent deux classes de moteurs</a:t>
            </a:r>
            <a:endParaRPr lang="fr-FR" sz="24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stretch>
            <a:fillRect/>
          </a:stretch>
        </p:blipFill>
        <p:spPr>
          <a:xfrm>
            <a:off x="2820473" y="4539804"/>
            <a:ext cx="6319543" cy="2318196"/>
          </a:xfrm>
          <a:prstGeom prst="rect">
            <a:avLst/>
          </a:prstGeom>
        </p:spPr>
      </p:pic>
      <p:sp>
        <p:nvSpPr>
          <p:cNvPr id="9" name="Flèche courbée vers la droite 8"/>
          <p:cNvSpPr/>
          <p:nvPr/>
        </p:nvSpPr>
        <p:spPr>
          <a:xfrm>
            <a:off x="2073498" y="4539804"/>
            <a:ext cx="592429" cy="20670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 name="Image 9"/>
          <p:cNvPicPr>
            <a:picLocks noChangeAspect="1"/>
          </p:cNvPicPr>
          <p:nvPr/>
        </p:nvPicPr>
        <p:blipFill>
          <a:blip r:embed="rId4"/>
          <a:stretch>
            <a:fillRect/>
          </a:stretch>
        </p:blipFill>
        <p:spPr>
          <a:xfrm flipH="1">
            <a:off x="9140016" y="4546235"/>
            <a:ext cx="639316" cy="2060627"/>
          </a:xfrm>
          <a:prstGeom prst="rect">
            <a:avLst/>
          </a:prstGeom>
        </p:spPr>
      </p:pic>
    </p:spTree>
    <p:extLst>
      <p:ext uri="{BB962C8B-B14F-4D97-AF65-F5344CB8AC3E}">
        <p14:creationId xmlns:p14="http://schemas.microsoft.com/office/powerpoint/2010/main" val="79187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771776" y="105107"/>
            <a:ext cx="4365114" cy="646232"/>
          </a:xfrm>
          <a:prstGeom prst="rect">
            <a:avLst/>
          </a:prstGeom>
        </p:spPr>
      </p:pic>
      <p:sp>
        <p:nvSpPr>
          <p:cNvPr id="4" name="Rectangle 3"/>
          <p:cNvSpPr/>
          <p:nvPr/>
        </p:nvSpPr>
        <p:spPr>
          <a:xfrm>
            <a:off x="540913" y="661187"/>
            <a:ext cx="9543245" cy="5795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3- CARACTÉRISTIQUES DES MOTEURS À COMBUSTION INTERNE</a:t>
            </a:r>
            <a:endParaRPr lang="fr-FR"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133340" y="1240737"/>
            <a:ext cx="10315978" cy="12941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CYCLE DE FONCTIONNEMENT.</a:t>
            </a:r>
          </a:p>
          <a:p>
            <a:pPr marL="285750" indent="-285750">
              <a:buFontTx/>
              <a:buChar char="-"/>
            </a:pPr>
            <a:r>
              <a:rPr lang="fr-FR" sz="2400" dirty="0" smtClean="0">
                <a:latin typeface="Times New Roman" panose="02020603050405020304" pitchFamily="18" charset="0"/>
                <a:cs typeface="Times New Roman" panose="02020603050405020304" pitchFamily="18" charset="0"/>
              </a:rPr>
              <a:t>Cycle moteur à explosion à deux temps ou à quatre temps</a:t>
            </a:r>
          </a:p>
          <a:p>
            <a:pPr marL="285750" indent="-285750">
              <a:buFontTx/>
              <a:buChar char="-"/>
            </a:pPr>
            <a:r>
              <a:rPr lang="fr-FR" sz="2400" dirty="0" smtClean="0">
                <a:latin typeface="Times New Roman" panose="02020603050405020304" pitchFamily="18" charset="0"/>
                <a:cs typeface="Times New Roman" panose="02020603050405020304" pitchFamily="18" charset="0"/>
              </a:rPr>
              <a:t>Cycle moteur </a:t>
            </a:r>
            <a:r>
              <a:rPr lang="fr-FR" sz="2400" dirty="0">
                <a:latin typeface="Times New Roman" panose="02020603050405020304" pitchFamily="18" charset="0"/>
                <a:cs typeface="Times New Roman" panose="02020603050405020304" pitchFamily="18" charset="0"/>
              </a:rPr>
              <a:t>Diesel à deux temps ou à quatre temps</a:t>
            </a:r>
          </a:p>
          <a:p>
            <a:pPr algn="ctr"/>
            <a:endParaRPr lang="fr-FR" dirty="0"/>
          </a:p>
        </p:txBody>
      </p:sp>
      <p:sp>
        <p:nvSpPr>
          <p:cNvPr id="7" name="Rectangle 6"/>
          <p:cNvSpPr/>
          <p:nvPr/>
        </p:nvSpPr>
        <p:spPr>
          <a:xfrm>
            <a:off x="1133340" y="2519256"/>
            <a:ext cx="10315978" cy="7212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NOMBRE DE CYLINDRE (n)</a:t>
            </a:r>
          </a:p>
          <a:p>
            <a:r>
              <a:rPr lang="fr-FR" sz="2400" dirty="0" smtClean="0">
                <a:latin typeface="Times New Roman" panose="02020603050405020304" pitchFamily="18" charset="0"/>
                <a:cs typeface="Times New Roman" panose="02020603050405020304" pitchFamily="18" charset="0"/>
              </a:rPr>
              <a:t>- Le nombre de cylindres est variable suivant les moteurs.</a:t>
            </a:r>
            <a:endParaRPr lang="fr-FR"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133340" y="3240473"/>
            <a:ext cx="10315978" cy="9249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ALÉSAGE: D</a:t>
            </a:r>
          </a:p>
          <a:p>
            <a:r>
              <a:rPr lang="fr-FR" sz="2400" dirty="0" smtClean="0">
                <a:latin typeface="Times New Roman" panose="02020603050405020304" pitchFamily="18" charset="0"/>
                <a:cs typeface="Times New Roman" panose="02020603050405020304" pitchFamily="18" charset="0"/>
              </a:rPr>
              <a:t>- c’est le diamètre du cylindre moteur</a:t>
            </a:r>
            <a:endParaRPr lang="fr-FR"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133340" y="4165464"/>
            <a:ext cx="10315978" cy="12179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COURSE: C.</a:t>
            </a:r>
          </a:p>
          <a:p>
            <a:r>
              <a:rPr lang="fr-FR" sz="2400" dirty="0" smtClean="0">
                <a:latin typeface="Times New Roman" panose="02020603050405020304" pitchFamily="18" charset="0"/>
                <a:cs typeface="Times New Roman" panose="02020603050405020304" pitchFamily="18" charset="0"/>
              </a:rPr>
              <a:t>C’est le déplacement du piston entre le PMS et le PMI</a:t>
            </a:r>
          </a:p>
          <a:p>
            <a:r>
              <a:rPr lang="fr-FR" sz="2400" dirty="0" smtClean="0">
                <a:latin typeface="Times New Roman" panose="02020603050405020304" pitchFamily="18" charset="0"/>
                <a:cs typeface="Times New Roman" panose="02020603050405020304" pitchFamily="18" charset="0"/>
              </a:rPr>
              <a:t>La course est égale au diamètre de la circonférence décrite par la manivelle C =2R</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58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042232" y="0"/>
            <a:ext cx="4365114" cy="646232"/>
          </a:xfrm>
          <a:prstGeom prst="rect">
            <a:avLst/>
          </a:prstGeom>
        </p:spPr>
      </p:pic>
      <p:pic>
        <p:nvPicPr>
          <p:cNvPr id="4" name="Image 3"/>
          <p:cNvPicPr>
            <a:picLocks noChangeAspect="1"/>
          </p:cNvPicPr>
          <p:nvPr/>
        </p:nvPicPr>
        <p:blipFill>
          <a:blip r:embed="rId3"/>
          <a:stretch>
            <a:fillRect/>
          </a:stretch>
        </p:blipFill>
        <p:spPr>
          <a:xfrm>
            <a:off x="410762" y="646232"/>
            <a:ext cx="9644708" cy="640135"/>
          </a:xfrm>
          <a:prstGeom prst="rect">
            <a:avLst/>
          </a:prstGeom>
        </p:spPr>
      </p:pic>
      <p:sp>
        <p:nvSpPr>
          <p:cNvPr id="5" name="Rectangle 4"/>
          <p:cNvSpPr/>
          <p:nvPr/>
        </p:nvSpPr>
        <p:spPr>
          <a:xfrm>
            <a:off x="4288665" y="296214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Rectangle 5"/>
              <p:cNvSpPr/>
              <p:nvPr/>
            </p:nvSpPr>
            <p:spPr>
              <a:xfrm>
                <a:off x="940157" y="1286367"/>
                <a:ext cx="10547797" cy="24098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CYLINDRÉE</a:t>
                </a:r>
              </a:p>
              <a:p>
                <a:pPr marL="285750" indent="-285750">
                  <a:buFontTx/>
                  <a:buChar char="-"/>
                </a:pPr>
                <a:r>
                  <a:rPr lang="fr-FR" sz="2400" dirty="0" smtClean="0">
                    <a:latin typeface="Times New Roman" panose="02020603050405020304" pitchFamily="18" charset="0"/>
                    <a:cs typeface="Times New Roman" panose="02020603050405020304" pitchFamily="18" charset="0"/>
                  </a:rPr>
                  <a:t>C’est le volume engendré par le déplacement du piston entre son PMS et son PMI</a:t>
                </a:r>
              </a:p>
              <a:p>
                <a:r>
                  <a:rPr lang="fr-FR" sz="2400" dirty="0" smtClean="0">
                    <a:latin typeface="Times New Roman" panose="02020603050405020304" pitchFamily="18" charset="0"/>
                    <a:cs typeface="Times New Roman" panose="02020603050405020304" pitchFamily="18" charset="0"/>
                  </a:rPr>
                  <a:t>                              Cylindrée = </a:t>
                </a:r>
                <a14:m>
                  <m:oMath xmlns:m="http://schemas.openxmlformats.org/officeDocument/2006/math">
                    <m:f>
                      <m:fPr>
                        <m:ctrlPr>
                          <a:rPr lang="fr-FR" sz="2400" i="1" smtClean="0">
                            <a:latin typeface="Cambria Math" panose="02040503050406030204" pitchFamily="18" charset="0"/>
                          </a:rPr>
                        </m:ctrlPr>
                      </m:fPr>
                      <m:num>
                        <m:r>
                          <m:rPr>
                            <m:sty m:val="p"/>
                          </m:rPr>
                          <a:rPr lang="el-GR" sz="2400" i="1" smtClean="0">
                            <a:latin typeface="Cambria Math" panose="02040503050406030204" pitchFamily="18" charset="0"/>
                          </a:rPr>
                          <m:t>π</m:t>
                        </m:r>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𝐷</m:t>
                            </m:r>
                          </m:e>
                          <m:sup>
                            <m:r>
                              <a:rPr lang="fr-FR" sz="2400" i="1" smtClean="0">
                                <a:latin typeface="Cambria Math" panose="02040503050406030204" pitchFamily="18" charset="0"/>
                              </a:rPr>
                              <m:t>2</m:t>
                            </m:r>
                          </m:sup>
                        </m:sSup>
                      </m:num>
                      <m:den>
                        <m:r>
                          <a:rPr lang="fr-FR" sz="2400" b="0" i="1" smtClean="0">
                            <a:latin typeface="Cambria Math" panose="02040503050406030204" pitchFamily="18" charset="0"/>
                          </a:rPr>
                          <m:t>4</m:t>
                        </m:r>
                      </m:den>
                    </m:f>
                  </m:oMath>
                </a14:m>
                <a:r>
                  <a:rPr lang="fr-FR" sz="2400" dirty="0" smtClean="0">
                    <a:latin typeface="Times New Roman" panose="02020603050405020304" pitchFamily="18" charset="0"/>
                    <a:cs typeface="Times New Roman" panose="02020603050405020304" pitchFamily="18" charset="0"/>
                  </a:rPr>
                  <a:t>.C</a:t>
                </a:r>
              </a:p>
              <a:p>
                <a:pPr marL="285750" indent="-285750">
                  <a:buFontTx/>
                  <a:buChar char="-"/>
                </a:pPr>
                <a:r>
                  <a:rPr lang="fr-FR" sz="2400" dirty="0" smtClean="0">
                    <a:latin typeface="Times New Roman" panose="02020603050405020304" pitchFamily="18" charset="0"/>
                    <a:cs typeface="Times New Roman" panose="02020603050405020304" pitchFamily="18" charset="0"/>
                  </a:rPr>
                  <a:t>La cylindrée totale d’un moteur à plusieurs cylindres sera:</a:t>
                </a:r>
              </a:p>
              <a:p>
                <a:r>
                  <a:rPr lang="fr-FR" sz="2400" dirty="0" smtClean="0">
                    <a:latin typeface="Times New Roman" panose="02020603050405020304" pitchFamily="18" charset="0"/>
                    <a:cs typeface="Times New Roman" panose="02020603050405020304" pitchFamily="18" charset="0"/>
                  </a:rPr>
                  <a:t>                               Cylindrée </a:t>
                </a:r>
                <a:r>
                  <a:rPr lang="fr-FR" sz="2400" dirty="0">
                    <a:latin typeface="Times New Roman" panose="02020603050405020304" pitchFamily="18" charset="0"/>
                    <a:cs typeface="Times New Roman" panose="02020603050405020304" pitchFamily="18" charset="0"/>
                  </a:rPr>
                  <a:t>totale </a:t>
                </a:r>
                <a:r>
                  <a:rPr lang="fr-FR"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fr-FR" sz="2400" i="1" smtClean="0">
                            <a:latin typeface="Cambria Math" panose="02040503050406030204" pitchFamily="18" charset="0"/>
                          </a:rPr>
                        </m:ctrlPr>
                      </m:fPr>
                      <m:num>
                        <m:r>
                          <m:rPr>
                            <m:sty m:val="p"/>
                          </m:rPr>
                          <a:rPr lang="el-GR" sz="2400" i="1" smtClean="0">
                            <a:latin typeface="Cambria Math" panose="02040503050406030204" pitchFamily="18" charset="0"/>
                          </a:rPr>
                          <m:t>π</m:t>
                        </m:r>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𝐷</m:t>
                            </m:r>
                          </m:e>
                          <m:sup>
                            <m:r>
                              <a:rPr lang="fr-FR" sz="2400" i="1" smtClean="0">
                                <a:latin typeface="Cambria Math" panose="02040503050406030204" pitchFamily="18" charset="0"/>
                              </a:rPr>
                              <m:t>2</m:t>
                            </m:r>
                          </m:sup>
                        </m:sSup>
                      </m:num>
                      <m:den>
                        <m:r>
                          <a:rPr lang="fr-FR" sz="2400" b="0" i="1" smtClean="0">
                            <a:latin typeface="Cambria Math" panose="02040503050406030204" pitchFamily="18" charset="0"/>
                          </a:rPr>
                          <m:t>4</m:t>
                        </m:r>
                      </m:den>
                    </m:f>
                  </m:oMath>
                </a14:m>
                <a:r>
                  <a:rPr lang="fr-FR" sz="2400" dirty="0" smtClean="0">
                    <a:latin typeface="Times New Roman" panose="02020603050405020304" pitchFamily="18" charset="0"/>
                    <a:cs typeface="Times New Roman" panose="02020603050405020304" pitchFamily="18" charset="0"/>
                  </a:rPr>
                  <a:t>.</a:t>
                </a:r>
                <a:r>
                  <a:rPr lang="fr-FR" sz="2400" dirty="0" err="1" smtClean="0">
                    <a:latin typeface="Times New Roman" panose="02020603050405020304" pitchFamily="18" charset="0"/>
                    <a:cs typeface="Times New Roman" panose="02020603050405020304" pitchFamily="18" charset="0"/>
                  </a:rPr>
                  <a:t>C.n</a:t>
                </a:r>
                <a:endParaRPr lang="fr-FR" sz="2400" dirty="0" smtClean="0">
                  <a:latin typeface="Times New Roman" panose="02020603050405020304" pitchFamily="18" charset="0"/>
                  <a:cs typeface="Times New Roman" panose="02020603050405020304" pitchFamily="18" charset="0"/>
                </a:endParaRPr>
              </a:p>
              <a:p>
                <a:pPr marL="285750" indent="-285750" algn="ctr">
                  <a:buFontTx/>
                  <a:buChar char="-"/>
                </a:pPr>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940157" y="1286367"/>
                <a:ext cx="10547797" cy="2409870"/>
              </a:xfrm>
              <a:prstGeom prst="rect">
                <a:avLst/>
              </a:prstGeom>
              <a:blipFill rotWithShape="0">
                <a:blip r:embed="rId4"/>
                <a:stretch>
                  <a:fillRect l="-866" t="-6061"/>
                </a:stretch>
              </a:blipFill>
            </p:spPr>
            <p:txBody>
              <a:bodyPr/>
              <a:lstStyle/>
              <a:p>
                <a:r>
                  <a:rPr lang="fr-FR">
                    <a:noFill/>
                  </a:rPr>
                  <a:t> </a:t>
                </a:r>
              </a:p>
            </p:txBody>
          </p:sp>
        </mc:Fallback>
      </mc:AlternateContent>
      <p:sp>
        <p:nvSpPr>
          <p:cNvPr id="8" name="Rectangle 7"/>
          <p:cNvSpPr/>
          <p:nvPr/>
        </p:nvSpPr>
        <p:spPr>
          <a:xfrm>
            <a:off x="940157" y="3696236"/>
            <a:ext cx="10547797" cy="22666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ESPACE NEUTRE: e</a:t>
            </a:r>
          </a:p>
          <a:p>
            <a:pPr marL="285750" indent="-285750">
              <a:buFontTx/>
              <a:buChar char="-"/>
            </a:pPr>
            <a:r>
              <a:rPr lang="fr-FR" sz="2400" dirty="0" smtClean="0">
                <a:latin typeface="Times New Roman" panose="02020603050405020304" pitchFamily="18" charset="0"/>
                <a:cs typeface="Times New Roman" panose="02020603050405020304" pitchFamily="18" charset="0"/>
              </a:rPr>
              <a:t>c’est le volume compris entre la culasse et le piston atteint le PMS</a:t>
            </a:r>
          </a:p>
          <a:p>
            <a:r>
              <a:rPr lang="fr-FR" sz="2400" dirty="0" smtClean="0">
                <a:latin typeface="Times New Roman" panose="02020603050405020304" pitchFamily="18" charset="0"/>
                <a:cs typeface="Times New Roman" panose="02020603050405020304" pitchFamily="18" charset="0"/>
              </a:rPr>
              <a:t>                               V (espace neutre) = V (total du cylindre) – V(cylindrée)</a:t>
            </a:r>
          </a:p>
          <a:p>
            <a:pPr marL="285750" indent="-285750">
              <a:buFontTx/>
              <a:buChar char="-"/>
            </a:pPr>
            <a:r>
              <a:rPr lang="fr-FR" sz="2400" dirty="0" smtClean="0">
                <a:latin typeface="Times New Roman" panose="02020603050405020304" pitchFamily="18" charset="0"/>
                <a:cs typeface="Times New Roman" panose="02020603050405020304" pitchFamily="18" charset="0"/>
              </a:rPr>
              <a:t>Le réglage de l’espace neutre est </a:t>
            </a:r>
            <a:r>
              <a:rPr lang="fr-FR" sz="2400" dirty="0" smtClean="0">
                <a:solidFill>
                  <a:srgbClr val="FF0000"/>
                </a:solidFill>
                <a:latin typeface="Times New Roman" panose="02020603050405020304" pitchFamily="18" charset="0"/>
                <a:cs typeface="Times New Roman" panose="02020603050405020304" pitchFamily="18" charset="0"/>
              </a:rPr>
              <a:t>important</a:t>
            </a:r>
            <a:r>
              <a:rPr lang="fr-FR" sz="2400" dirty="0" smtClean="0">
                <a:latin typeface="Times New Roman" panose="02020603050405020304" pitchFamily="18" charset="0"/>
                <a:cs typeface="Times New Roman" panose="02020603050405020304" pitchFamily="18" charset="0"/>
              </a:rPr>
              <a:t> car il détermine le rapport volumétrique de compression et a une influence sur le fonctionnement et le rendement du moteur</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13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40159" y="1529964"/>
            <a:ext cx="10290218" cy="4960988"/>
          </a:xfrm>
          <a:prstGeom prst="rect">
            <a:avLst/>
          </a:prstGeom>
        </p:spPr>
      </p:pic>
      <p:pic>
        <p:nvPicPr>
          <p:cNvPr id="3" name="Image 2"/>
          <p:cNvPicPr>
            <a:picLocks noChangeAspect="1"/>
          </p:cNvPicPr>
          <p:nvPr/>
        </p:nvPicPr>
        <p:blipFill>
          <a:blip r:embed="rId3"/>
          <a:stretch>
            <a:fillRect/>
          </a:stretch>
        </p:blipFill>
        <p:spPr>
          <a:xfrm>
            <a:off x="3861928" y="105106"/>
            <a:ext cx="4365114" cy="646232"/>
          </a:xfrm>
          <a:prstGeom prst="rect">
            <a:avLst/>
          </a:prstGeom>
        </p:spPr>
      </p:pic>
      <p:pic>
        <p:nvPicPr>
          <p:cNvPr id="4" name="Image 3"/>
          <p:cNvPicPr>
            <a:picLocks noChangeAspect="1"/>
          </p:cNvPicPr>
          <p:nvPr/>
        </p:nvPicPr>
        <p:blipFill>
          <a:blip r:embed="rId4"/>
          <a:stretch>
            <a:fillRect/>
          </a:stretch>
        </p:blipFill>
        <p:spPr>
          <a:xfrm>
            <a:off x="394835" y="567857"/>
            <a:ext cx="9650804" cy="640135"/>
          </a:xfrm>
          <a:prstGeom prst="rect">
            <a:avLst/>
          </a:prstGeom>
        </p:spPr>
      </p:pic>
      <p:sp>
        <p:nvSpPr>
          <p:cNvPr id="5" name="Rectangle 4"/>
          <p:cNvSpPr/>
          <p:nvPr/>
        </p:nvSpPr>
        <p:spPr>
          <a:xfrm>
            <a:off x="991673" y="1043189"/>
            <a:ext cx="9375820" cy="4765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2400" dirty="0" smtClean="0">
                <a:latin typeface="Times New Roman" panose="02020603050405020304" pitchFamily="18" charset="0"/>
                <a:cs typeface="Times New Roman" panose="02020603050405020304" pitchFamily="18" charset="0"/>
              </a:rPr>
              <a:t>- Schéma explicatif des caractéristiques du MCI</a:t>
            </a:r>
            <a:endParaRPr lang="fr-FR" sz="2400"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5"/>
          <a:stretch>
            <a:fillRect/>
          </a:stretch>
        </p:blipFill>
        <p:spPr>
          <a:xfrm>
            <a:off x="6613677" y="6104934"/>
            <a:ext cx="5578323" cy="792549"/>
          </a:xfrm>
          <a:prstGeom prst="rect">
            <a:avLst/>
          </a:prstGeom>
        </p:spPr>
      </p:pic>
    </p:spTree>
    <p:extLst>
      <p:ext uri="{BB962C8B-B14F-4D97-AF65-F5344CB8AC3E}">
        <p14:creationId xmlns:p14="http://schemas.microsoft.com/office/powerpoint/2010/main" val="1302252089"/>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600</Words>
  <Application>Microsoft Office PowerPoint</Application>
  <PresentationFormat>Grand écran</PresentationFormat>
  <Paragraphs>46</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8</vt:i4>
      </vt:variant>
    </vt:vector>
  </HeadingPairs>
  <TitlesOfParts>
    <vt:vector size="15" baseType="lpstr">
      <vt:lpstr>Arial</vt:lpstr>
      <vt:lpstr>Calibri</vt:lpstr>
      <vt:lpstr>Calibri Light</vt:lpstr>
      <vt:lpstr>Cambria Math</vt:lpstr>
      <vt:lpstr>Times New Roman</vt:lpstr>
      <vt:lpstr>1_Thème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douar -mohamed</cp:lastModifiedBy>
  <cp:revision>30</cp:revision>
  <dcterms:created xsi:type="dcterms:W3CDTF">2020-12-18T15:13:07Z</dcterms:created>
  <dcterms:modified xsi:type="dcterms:W3CDTF">2020-12-20T09:04:52Z</dcterms:modified>
</cp:coreProperties>
</file>